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>
        <p:scale>
          <a:sx n="40" d="100"/>
          <a:sy n="40" d="100"/>
        </p:scale>
        <p:origin x="2246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machine learning met medicine</a:t>
            </a:r>
          </a:p>
          <a:p>
            <a:endParaRPr lang="en-US" dirty="0"/>
          </a:p>
          <a:p>
            <a:r>
              <a:rPr lang="en-US" dirty="0"/>
              <a:t>-Ritesh Kashyap, E22cseu0121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64DC36-4D38-4DB7-9866-EA86F9634C6F}"/>
              </a:ext>
            </a:extLst>
          </p:cNvPr>
          <p:cNvSpPr txBox="1"/>
          <p:nvPr/>
        </p:nvSpPr>
        <p:spPr>
          <a:xfrm>
            <a:off x="12325350" y="1407027"/>
            <a:ext cx="91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shows the Prognosis Distribution via a pie chart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612C1-2090-44DA-B50C-68F4E6B7B219}"/>
              </a:ext>
            </a:extLst>
          </p:cNvPr>
          <p:cNvSpPr txBox="1"/>
          <p:nvPr/>
        </p:nvSpPr>
        <p:spPr>
          <a:xfrm>
            <a:off x="1361016" y="-646331"/>
            <a:ext cx="946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Visualization: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A5080-1EA8-4022-BC78-59265784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7356519"/>
            <a:ext cx="7742363" cy="4355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BBE5DA-2E16-418C-96EC-1C605BDB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077298"/>
            <a:ext cx="6690940" cy="1028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E9306-E657-483D-B717-88EC01CB5AC8}"/>
              </a:ext>
            </a:extLst>
          </p:cNvPr>
          <p:cNvSpPr txBox="1"/>
          <p:nvPr/>
        </p:nvSpPr>
        <p:spPr>
          <a:xfrm>
            <a:off x="1361016" y="666750"/>
            <a:ext cx="91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show the data correlation:</a:t>
            </a:r>
            <a:endParaRPr lang="en-IN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CDA574C-5625-4058-9CF5-0055DF4C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48117"/>
            <a:ext cx="5535084" cy="41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E99E47-0493-44FE-BAF3-462A6AC45790}"/>
              </a:ext>
            </a:extLst>
          </p:cNvPr>
          <p:cNvSpPr txBox="1"/>
          <p:nvPr/>
        </p:nvSpPr>
        <p:spPr>
          <a:xfrm>
            <a:off x="1361016" y="-1186866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Using the ML Algorithms</a:t>
            </a:r>
            <a:endParaRPr lang="en-IN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A0093-29D7-4C5F-9496-483313961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16" y="7318541"/>
            <a:ext cx="7254869" cy="4252328"/>
          </a:xfrm>
          <a:prstGeom prst="rect">
            <a:avLst/>
          </a:prstGeom>
        </p:spPr>
      </p:pic>
      <p:pic>
        <p:nvPicPr>
          <p:cNvPr id="7172" name="Picture 4" descr="Grow Green Tree Sticker by Zurich Insurance Company Ltd">
            <a:extLst>
              <a:ext uri="{FF2B5EF4-FFF2-40B4-BE49-F238E27FC236}">
                <a16:creationId xmlns:a16="http://schemas.microsoft.com/office/drawing/2014/main" id="{D816C53C-072E-4930-8317-8D2F2D4FCE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350" y="441543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07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BE5DA-2E16-418C-96EC-1C605BDB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0400" y="1077298"/>
            <a:ext cx="6690940" cy="1028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E9306-E657-483D-B717-88EC01CB5AC8}"/>
              </a:ext>
            </a:extLst>
          </p:cNvPr>
          <p:cNvSpPr txBox="1"/>
          <p:nvPr/>
        </p:nvSpPr>
        <p:spPr>
          <a:xfrm>
            <a:off x="1361016" y="-1015663"/>
            <a:ext cx="91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show the data correlation:</a:t>
            </a:r>
            <a:endParaRPr lang="en-IN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CDA574C-5625-4058-9CF5-0055DF4C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281467"/>
            <a:ext cx="5535084" cy="41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217CF-1DF6-4DC7-80B1-546CB59D4A89}"/>
              </a:ext>
            </a:extLst>
          </p:cNvPr>
          <p:cNvSpPr txBox="1"/>
          <p:nvPr/>
        </p:nvSpPr>
        <p:spPr>
          <a:xfrm>
            <a:off x="971550" y="781050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Using the ML Algorithms</a:t>
            </a:r>
            <a:endParaRPr lang="en-IN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2831A-3612-4A1C-8F15-35E8B3AAD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2201459"/>
            <a:ext cx="7254869" cy="425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D96EB-5086-4FD3-B356-D2EF6F38C272}"/>
              </a:ext>
            </a:extLst>
          </p:cNvPr>
          <p:cNvSpPr txBox="1"/>
          <p:nvPr/>
        </p:nvSpPr>
        <p:spPr>
          <a:xfrm>
            <a:off x="971550" y="1591692"/>
            <a:ext cx="72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Tree:</a:t>
            </a:r>
            <a:endParaRPr lang="en-IN" dirty="0"/>
          </a:p>
        </p:txBody>
      </p:sp>
      <p:pic>
        <p:nvPicPr>
          <p:cNvPr id="8194" name="Picture 2" descr="Grow Green Tree Sticker by Zurich Insurance Company Ltd">
            <a:extLst>
              <a:ext uri="{FF2B5EF4-FFF2-40B4-BE49-F238E27FC236}">
                <a16:creationId xmlns:a16="http://schemas.microsoft.com/office/drawing/2014/main" id="{090FA44A-C0FE-4B32-AACB-958861DC01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0" y="45487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ADD859-2176-43C4-9F0F-852EA116B80F}"/>
              </a:ext>
            </a:extLst>
          </p:cNvPr>
          <p:cNvSpPr txBox="1"/>
          <p:nvPr/>
        </p:nvSpPr>
        <p:spPr>
          <a:xfrm>
            <a:off x="971550" y="-56965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Classifier: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B900A-D7A9-4C3E-81C8-02B33AFC0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4459" y="1431043"/>
            <a:ext cx="4519496" cy="3406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01D0-1118-4414-B044-254E7D355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53565" y="1427381"/>
            <a:ext cx="5406806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95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217CF-1DF6-4DC7-80B1-546CB59D4A89}"/>
              </a:ext>
            </a:extLst>
          </p:cNvPr>
          <p:cNvSpPr txBox="1"/>
          <p:nvPr/>
        </p:nvSpPr>
        <p:spPr>
          <a:xfrm>
            <a:off x="971550" y="7600950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Using the ML Algorithms</a:t>
            </a:r>
            <a:endParaRPr lang="en-IN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2831A-3612-4A1C-8F15-35E8B3AA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-4683234"/>
            <a:ext cx="7254869" cy="425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D96EB-5086-4FD3-B356-D2EF6F38C272}"/>
              </a:ext>
            </a:extLst>
          </p:cNvPr>
          <p:cNvSpPr txBox="1"/>
          <p:nvPr/>
        </p:nvSpPr>
        <p:spPr>
          <a:xfrm>
            <a:off x="-7254869" y="1408812"/>
            <a:ext cx="725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Tree:</a:t>
            </a:r>
            <a:endParaRPr lang="en-IN" dirty="0"/>
          </a:p>
        </p:txBody>
      </p:sp>
      <p:pic>
        <p:nvPicPr>
          <p:cNvPr id="8194" name="Picture 2" descr="Grow Green Tree Sticker by Zurich Insurance Company Ltd">
            <a:extLst>
              <a:ext uri="{FF2B5EF4-FFF2-40B4-BE49-F238E27FC236}">
                <a16:creationId xmlns:a16="http://schemas.microsoft.com/office/drawing/2014/main" id="{090FA44A-C0FE-4B32-AACB-958861DC01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96" y="490243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1DF91-9503-4B93-AAF7-1F38D9714E77}"/>
              </a:ext>
            </a:extLst>
          </p:cNvPr>
          <p:cNvSpPr txBox="1"/>
          <p:nvPr/>
        </p:nvSpPr>
        <p:spPr>
          <a:xfrm>
            <a:off x="1676400" y="85344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Classifier: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615FC-B4A1-47D8-9EF8-64DECFE33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408812"/>
            <a:ext cx="4519496" cy="3406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1FF2EE-6355-45B1-B12F-6EBEB26B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747" y="1408812"/>
            <a:ext cx="5406806" cy="4252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7CAF3-3E67-467E-9967-2C6DED0EA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6982963"/>
            <a:ext cx="5128704" cy="1882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24AA33-319F-476C-835A-EF303CFC1FA1}"/>
              </a:ext>
            </a:extLst>
          </p:cNvPr>
          <p:cNvSpPr txBox="1"/>
          <p:nvPr/>
        </p:nvSpPr>
        <p:spPr>
          <a:xfrm>
            <a:off x="1661996" y="-622841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Model:</a:t>
            </a:r>
            <a:endParaRPr lang="en-IN" sz="2400" dirty="0"/>
          </a:p>
        </p:txBody>
      </p:sp>
      <p:pic>
        <p:nvPicPr>
          <p:cNvPr id="9218" name="Picture 2" descr="Seekers Notes Yes Sticker by MYTONA">
            <a:extLst>
              <a:ext uri="{FF2B5EF4-FFF2-40B4-BE49-F238E27FC236}">
                <a16:creationId xmlns:a16="http://schemas.microsoft.com/office/drawing/2014/main" id="{9F597393-60BF-4F45-ACBB-97039C2079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953" y="38862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89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1DF91-9503-4B93-AAF7-1F38D9714E77}"/>
              </a:ext>
            </a:extLst>
          </p:cNvPr>
          <p:cNvSpPr txBox="1"/>
          <p:nvPr/>
        </p:nvSpPr>
        <p:spPr>
          <a:xfrm>
            <a:off x="1356360" y="696468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Forest Classifier: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615FC-B4A1-47D8-9EF8-64DECFE33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1408812"/>
            <a:ext cx="4519496" cy="3406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1FF2EE-6355-45B1-B12F-6EBEB26B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3813" y="1408812"/>
            <a:ext cx="5406806" cy="425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7FB92-2158-41E2-BA6E-1BF072898D1E}"/>
              </a:ext>
            </a:extLst>
          </p:cNvPr>
          <p:cNvSpPr txBox="1"/>
          <p:nvPr/>
        </p:nvSpPr>
        <p:spPr>
          <a:xfrm>
            <a:off x="1356360" y="80772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Model: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F54C-12A1-4098-B6C1-78700951F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" y="1408812"/>
            <a:ext cx="5128704" cy="188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BFB31-8C78-485B-8187-26A5652A8939}"/>
              </a:ext>
            </a:extLst>
          </p:cNvPr>
          <p:cNvSpPr txBox="1"/>
          <p:nvPr/>
        </p:nvSpPr>
        <p:spPr>
          <a:xfrm>
            <a:off x="1356360" y="3764280"/>
            <a:ext cx="816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Training and Model fitting is completed here!!</a:t>
            </a:r>
            <a:endParaRPr lang="en-IN" sz="2400" dirty="0"/>
          </a:p>
        </p:txBody>
      </p:sp>
      <p:pic>
        <p:nvPicPr>
          <p:cNvPr id="13" name="Picture 2" descr="Seekers Notes Yes Sticker by MYTONA">
            <a:extLst>
              <a:ext uri="{FF2B5EF4-FFF2-40B4-BE49-F238E27FC236}">
                <a16:creationId xmlns:a16="http://schemas.microsoft.com/office/drawing/2014/main" id="{F5986EC3-69B3-435F-A19F-F7B03DCFB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60" y="309372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0D195-A78B-4008-BAA5-799E64293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" y="7366111"/>
            <a:ext cx="5121084" cy="3863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62E6C2-BF5B-4F1B-8540-4F523EE5BE97}"/>
              </a:ext>
            </a:extLst>
          </p:cNvPr>
          <p:cNvSpPr txBox="1"/>
          <p:nvPr/>
        </p:nvSpPr>
        <p:spPr>
          <a:xfrm>
            <a:off x="1356360" y="-542720"/>
            <a:ext cx="943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Case Testing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5DC0A-D91D-4566-8680-46C2C2B4B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-2744624"/>
            <a:ext cx="5105904" cy="242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40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7FB92-2158-41E2-BA6E-1BF072898D1E}"/>
              </a:ext>
            </a:extLst>
          </p:cNvPr>
          <p:cNvSpPr txBox="1"/>
          <p:nvPr/>
        </p:nvSpPr>
        <p:spPr>
          <a:xfrm>
            <a:off x="1356360" y="705892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Model: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F54C-12A1-4098-B6C1-78700951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-2050668"/>
            <a:ext cx="5128704" cy="188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BFB31-8C78-485B-8187-26A5652A8939}"/>
              </a:ext>
            </a:extLst>
          </p:cNvPr>
          <p:cNvSpPr txBox="1"/>
          <p:nvPr/>
        </p:nvSpPr>
        <p:spPr>
          <a:xfrm>
            <a:off x="-6355080" y="4087122"/>
            <a:ext cx="816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Training and Model fitting is completed here!!</a:t>
            </a:r>
            <a:endParaRPr lang="en-IN" sz="2400" dirty="0"/>
          </a:p>
        </p:txBody>
      </p:sp>
      <p:pic>
        <p:nvPicPr>
          <p:cNvPr id="13" name="Picture 2" descr="Seekers Notes Yes Sticker by MYTONA">
            <a:extLst>
              <a:ext uri="{FF2B5EF4-FFF2-40B4-BE49-F238E27FC236}">
                <a16:creationId xmlns:a16="http://schemas.microsoft.com/office/drawing/2014/main" id="{F5986EC3-69B3-435F-A19F-F7B03DCFB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062887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C5D7-A326-4440-8ED6-CF64DA9E0114}"/>
              </a:ext>
            </a:extLst>
          </p:cNvPr>
          <p:cNvSpPr txBox="1"/>
          <p:nvPr/>
        </p:nvSpPr>
        <p:spPr>
          <a:xfrm>
            <a:off x="1478280" y="701040"/>
            <a:ext cx="943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Case Testing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3E612-A26C-4BAA-97E9-6237D0ED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80" y="1637612"/>
            <a:ext cx="5121084" cy="3863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629C8E-243A-40FA-8A87-21375708A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30" y="1637612"/>
            <a:ext cx="5105904" cy="2422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FBE5D3-2D46-4E8A-9F3B-B7D7FEC2C72D}"/>
              </a:ext>
            </a:extLst>
          </p:cNvPr>
          <p:cNvSpPr txBox="1"/>
          <p:nvPr/>
        </p:nvSpPr>
        <p:spPr>
          <a:xfrm>
            <a:off x="1158240" y="-897791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see how can we improve in Future:</a:t>
            </a:r>
            <a:endParaRPr lang="en-IN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A1E32-B8FE-4A49-A567-79A3055DC074}"/>
              </a:ext>
            </a:extLst>
          </p:cNvPr>
          <p:cNvSpPr txBox="1"/>
          <p:nvPr/>
        </p:nvSpPr>
        <p:spPr>
          <a:xfrm>
            <a:off x="1158240" y="7547637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We can add a User Interface to make it user friendly and interactive</a:t>
            </a:r>
          </a:p>
          <a:p>
            <a:pPr marL="457200" indent="-457200">
              <a:buAutoNum type="arabicPeriod"/>
            </a:pPr>
            <a:r>
              <a:rPr lang="en-IN" sz="2400" dirty="0"/>
              <a:t>We can improve the input system</a:t>
            </a:r>
          </a:p>
          <a:p>
            <a:pPr marL="457200" indent="-457200">
              <a:buAutoNum type="arabicPeriod"/>
            </a:pPr>
            <a:r>
              <a:rPr lang="en-IN" sz="2400" dirty="0"/>
              <a:t>Add speech recognition libraries</a:t>
            </a:r>
          </a:p>
          <a:p>
            <a:pPr marL="457200" indent="-457200">
              <a:buAutoNum type="arabicPeriod"/>
            </a:pPr>
            <a:r>
              <a:rPr lang="en-IN" sz="2400" dirty="0"/>
              <a:t>Add facial recognition and store it in a different database to maintain records.</a:t>
            </a:r>
          </a:p>
        </p:txBody>
      </p:sp>
    </p:spTree>
    <p:extLst>
      <p:ext uri="{BB962C8B-B14F-4D97-AF65-F5344CB8AC3E}">
        <p14:creationId xmlns:p14="http://schemas.microsoft.com/office/powerpoint/2010/main" val="2372110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07FB92-2158-41E2-BA6E-1BF072898D1E}"/>
              </a:ext>
            </a:extLst>
          </p:cNvPr>
          <p:cNvSpPr txBox="1"/>
          <p:nvPr/>
        </p:nvSpPr>
        <p:spPr>
          <a:xfrm>
            <a:off x="1356360" y="7058922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Logistic Regression Model: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9F54C-12A1-4098-B6C1-78700951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-2050668"/>
            <a:ext cx="5128704" cy="188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DBFB31-8C78-485B-8187-26A5652A8939}"/>
              </a:ext>
            </a:extLst>
          </p:cNvPr>
          <p:cNvSpPr txBox="1"/>
          <p:nvPr/>
        </p:nvSpPr>
        <p:spPr>
          <a:xfrm>
            <a:off x="-6355080" y="4087122"/>
            <a:ext cx="816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Training and Model fitting is completed here!!</a:t>
            </a:r>
            <a:endParaRPr lang="en-IN" sz="2400" dirty="0"/>
          </a:p>
        </p:txBody>
      </p:sp>
      <p:pic>
        <p:nvPicPr>
          <p:cNvPr id="13" name="Picture 2" descr="Seekers Notes Yes Sticker by MYTONA">
            <a:extLst>
              <a:ext uri="{FF2B5EF4-FFF2-40B4-BE49-F238E27FC236}">
                <a16:creationId xmlns:a16="http://schemas.microsoft.com/office/drawing/2014/main" id="{F5986EC3-69B3-435F-A19F-F7B03DCFB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062887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C5D7-A326-4440-8ED6-CF64DA9E0114}"/>
              </a:ext>
            </a:extLst>
          </p:cNvPr>
          <p:cNvSpPr txBox="1"/>
          <p:nvPr/>
        </p:nvSpPr>
        <p:spPr>
          <a:xfrm>
            <a:off x="1379220" y="7970069"/>
            <a:ext cx="943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Case Testing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3E612-A26C-4BAA-97E9-6237D0ED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" y="-3982506"/>
            <a:ext cx="5121084" cy="3863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629C8E-243A-40FA-8A87-21375708A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656" y="7289754"/>
            <a:ext cx="5105904" cy="2422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8805F-FDED-4418-8F5D-564B8BB804AD}"/>
              </a:ext>
            </a:extLst>
          </p:cNvPr>
          <p:cNvSpPr txBox="1"/>
          <p:nvPr/>
        </p:nvSpPr>
        <p:spPr>
          <a:xfrm>
            <a:off x="1200150" y="813071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see how can we improve in Future: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08C3B-FC4C-4C4C-912A-DDDA8F71CF96}"/>
              </a:ext>
            </a:extLst>
          </p:cNvPr>
          <p:cNvSpPr txBox="1"/>
          <p:nvPr/>
        </p:nvSpPr>
        <p:spPr>
          <a:xfrm>
            <a:off x="1356360" y="1962150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We can add a User Interface to make it user friendly and interactive</a:t>
            </a:r>
          </a:p>
          <a:p>
            <a:pPr marL="457200" indent="-457200">
              <a:buAutoNum type="arabicPeriod"/>
            </a:pPr>
            <a:r>
              <a:rPr lang="en-IN" sz="2400" dirty="0"/>
              <a:t>We can improve the input system</a:t>
            </a:r>
          </a:p>
          <a:p>
            <a:pPr marL="457200" indent="-457200">
              <a:buAutoNum type="arabicPeriod"/>
            </a:pPr>
            <a:r>
              <a:rPr lang="en-IN" sz="2400" dirty="0"/>
              <a:t>Add speech recognition libraries</a:t>
            </a:r>
          </a:p>
          <a:p>
            <a:pPr marL="457200" indent="-457200">
              <a:buAutoNum type="arabicPeriod"/>
            </a:pPr>
            <a:r>
              <a:rPr lang="en-IN" sz="2400" dirty="0"/>
              <a:t>Add facial recognition and store it in a different database to maintain records.</a:t>
            </a:r>
          </a:p>
        </p:txBody>
      </p:sp>
      <p:pic>
        <p:nvPicPr>
          <p:cNvPr id="14" name="Picture 2" descr="the end love Sticker by Molang">
            <a:extLst>
              <a:ext uri="{FF2B5EF4-FFF2-40B4-BE49-F238E27FC236}">
                <a16:creationId xmlns:a16="http://schemas.microsoft.com/office/drawing/2014/main" id="{2D5E68FF-BB48-489F-926E-B65ABD022E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101" y="3809613"/>
            <a:ext cx="3249309" cy="32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DFAB52-970D-4CF0-931F-28A5563460CC}"/>
              </a:ext>
            </a:extLst>
          </p:cNvPr>
          <p:cNvSpPr txBox="1"/>
          <p:nvPr/>
        </p:nvSpPr>
        <p:spPr>
          <a:xfrm>
            <a:off x="-9292590" y="1962150"/>
            <a:ext cx="9292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~ This basic prediction model gets trained by a dataset and provides    prediction based on the symptoms.</a:t>
            </a:r>
          </a:p>
          <a:p>
            <a:pPr algn="just"/>
            <a:r>
              <a:rPr lang="en-US" sz="2400" dirty="0"/>
              <a:t>~ Here, a sample input was provided, and the saved Logistic Regression model was used to make predictions. The predicted class was ‘Allergy' with a maximum confidence score of 0.9345 on Logistic Regression model and 0.76 on a Random forest classifier for the same. Decision tree however predicts the exact class with a maximum confidence score of 1.0.</a:t>
            </a:r>
          </a:p>
          <a:p>
            <a:endParaRPr lang="en-US" sz="2400" dirty="0"/>
          </a:p>
          <a:p>
            <a:r>
              <a:rPr lang="en-IN" sz="2400" dirty="0"/>
              <a:t> 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F5842-3AEC-4475-A304-A7570454FAC0}"/>
              </a:ext>
            </a:extLst>
          </p:cNvPr>
          <p:cNvSpPr txBox="1"/>
          <p:nvPr/>
        </p:nvSpPr>
        <p:spPr>
          <a:xfrm>
            <a:off x="12329160" y="817234"/>
            <a:ext cx="929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56174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8805F-FDED-4418-8F5D-564B8BB804AD}"/>
              </a:ext>
            </a:extLst>
          </p:cNvPr>
          <p:cNvSpPr txBox="1"/>
          <p:nvPr/>
        </p:nvSpPr>
        <p:spPr>
          <a:xfrm>
            <a:off x="1356360" y="-1301479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Let’s see how can we improve in Future: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08C3B-FC4C-4C4C-912A-DDDA8F71CF96}"/>
              </a:ext>
            </a:extLst>
          </p:cNvPr>
          <p:cNvSpPr txBox="1"/>
          <p:nvPr/>
        </p:nvSpPr>
        <p:spPr>
          <a:xfrm>
            <a:off x="1356360" y="7143750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We can add a User Interface to make it user friendly and interactive</a:t>
            </a:r>
          </a:p>
          <a:p>
            <a:pPr marL="457200" indent="-457200">
              <a:buAutoNum type="arabicPeriod"/>
            </a:pPr>
            <a:r>
              <a:rPr lang="en-IN" sz="2400" dirty="0"/>
              <a:t>We can improve the input system</a:t>
            </a:r>
          </a:p>
          <a:p>
            <a:pPr marL="457200" indent="-457200">
              <a:buAutoNum type="arabicPeriod"/>
            </a:pPr>
            <a:r>
              <a:rPr lang="en-IN" sz="2400" dirty="0"/>
              <a:t>Add speech recognition libraries</a:t>
            </a:r>
          </a:p>
          <a:p>
            <a:pPr marL="457200" indent="-457200">
              <a:buAutoNum type="arabicPeriod"/>
            </a:pPr>
            <a:r>
              <a:rPr lang="en-IN" sz="2400" dirty="0"/>
              <a:t>Add facial recognition and store it in a different database to maintain records.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089C1-5F93-4A0E-AB19-12FF9095D454}"/>
              </a:ext>
            </a:extLst>
          </p:cNvPr>
          <p:cNvSpPr txBox="1"/>
          <p:nvPr/>
        </p:nvSpPr>
        <p:spPr>
          <a:xfrm>
            <a:off x="1356360" y="876300"/>
            <a:ext cx="929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847AE-EF44-47B4-BF2C-E56609E8D2C4}"/>
              </a:ext>
            </a:extLst>
          </p:cNvPr>
          <p:cNvSpPr txBox="1"/>
          <p:nvPr/>
        </p:nvSpPr>
        <p:spPr>
          <a:xfrm>
            <a:off x="1449705" y="1736042"/>
            <a:ext cx="9292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~ This basic prediction model gets trained by a dataset and provides    prediction based on the symptoms.</a:t>
            </a:r>
          </a:p>
          <a:p>
            <a:pPr algn="just"/>
            <a:r>
              <a:rPr lang="en-US" sz="2400" dirty="0"/>
              <a:t>~ Here, a sample input was provided, and the saved Logistic Regression model was used to make predictions. The predicted class was ‘Allergy' with a maximum confidence score of 0.9345 on Logistic Regression model and 0.76 on a Random forest classifier for the same. Decision tree however predicts the exact class with a maximum confidence score of 1.0.</a:t>
            </a:r>
          </a:p>
          <a:p>
            <a:endParaRPr lang="en-US" sz="2400" dirty="0"/>
          </a:p>
          <a:p>
            <a:r>
              <a:rPr lang="en-IN" sz="2400" dirty="0"/>
              <a:t> </a:t>
            </a:r>
            <a:endParaRPr lang="en-US" sz="2400" dirty="0"/>
          </a:p>
        </p:txBody>
      </p:sp>
      <p:pic>
        <p:nvPicPr>
          <p:cNvPr id="13314" name="Picture 2" descr="the end love Sticker by Molang">
            <a:extLst>
              <a:ext uri="{FF2B5EF4-FFF2-40B4-BE49-F238E27FC236}">
                <a16:creationId xmlns:a16="http://schemas.microsoft.com/office/drawing/2014/main" id="{7EF45467-8BB0-436D-AB4A-2235AB7D5F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51" y="3741118"/>
            <a:ext cx="3249309" cy="32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0A496D-792C-44A3-9FD4-F689EAA36160}"/>
              </a:ext>
            </a:extLst>
          </p:cNvPr>
          <p:cNvSpPr txBox="1"/>
          <p:nvPr/>
        </p:nvSpPr>
        <p:spPr>
          <a:xfrm>
            <a:off x="1356360" y="-2561638"/>
            <a:ext cx="10039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YOU.</a:t>
            </a:r>
          </a:p>
          <a:p>
            <a:r>
              <a:rPr lang="en-US" sz="4400" dirty="0"/>
              <a:t>THE END….</a:t>
            </a:r>
            <a:endParaRPr lang="en-IN" sz="4400" dirty="0"/>
          </a:p>
        </p:txBody>
      </p:sp>
      <p:pic>
        <p:nvPicPr>
          <p:cNvPr id="13316" name="Picture 4" descr="Dance Love Sticker">
            <a:extLst>
              <a:ext uri="{FF2B5EF4-FFF2-40B4-BE49-F238E27FC236}">
                <a16:creationId xmlns:a16="http://schemas.microsoft.com/office/drawing/2014/main" id="{7C2F7CD2-9105-4623-9243-CDB0724AFE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325" y="2262787"/>
            <a:ext cx="2571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449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E089C1-5F93-4A0E-AB19-12FF9095D454}"/>
              </a:ext>
            </a:extLst>
          </p:cNvPr>
          <p:cNvSpPr txBox="1"/>
          <p:nvPr/>
        </p:nvSpPr>
        <p:spPr>
          <a:xfrm>
            <a:off x="-3196590" y="800100"/>
            <a:ext cx="929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847AE-EF44-47B4-BF2C-E56609E8D2C4}"/>
              </a:ext>
            </a:extLst>
          </p:cNvPr>
          <p:cNvSpPr txBox="1"/>
          <p:nvPr/>
        </p:nvSpPr>
        <p:spPr>
          <a:xfrm>
            <a:off x="12192000" y="1720840"/>
            <a:ext cx="9292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~ This basic prediction model gets trained by a dataset and provides    prediction based on the symptoms.</a:t>
            </a:r>
          </a:p>
          <a:p>
            <a:pPr algn="just"/>
            <a:r>
              <a:rPr lang="en-US" sz="2400" dirty="0"/>
              <a:t>~ Here, a sample input was provided, and the saved Logistic Regression model was used to make predictions. The predicted class was ‘Allergy' with a maximum confidence score of 0.9345 on Logistic Regression model and 0.76 on a Random forest classifier for the same. Decision tree however predicts the exact class with a maximum confidence score of 1.0.</a:t>
            </a:r>
          </a:p>
          <a:p>
            <a:endParaRPr lang="en-US" sz="2400" dirty="0"/>
          </a:p>
          <a:p>
            <a:r>
              <a:rPr lang="en-IN" sz="2400" dirty="0"/>
              <a:t> </a:t>
            </a:r>
            <a:endParaRPr lang="en-US" sz="2400" dirty="0"/>
          </a:p>
        </p:txBody>
      </p:sp>
      <p:pic>
        <p:nvPicPr>
          <p:cNvPr id="13314" name="Picture 2" descr="the end love Sticker by Molang">
            <a:extLst>
              <a:ext uri="{FF2B5EF4-FFF2-40B4-BE49-F238E27FC236}">
                <a16:creationId xmlns:a16="http://schemas.microsoft.com/office/drawing/2014/main" id="{7EF45467-8BB0-436D-AB4A-2235AB7D5F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95" y="6858000"/>
            <a:ext cx="3249309" cy="324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11CCB-2B3F-4BC5-A5E0-4FFA570D916E}"/>
              </a:ext>
            </a:extLst>
          </p:cNvPr>
          <p:cNvSpPr txBox="1"/>
          <p:nvPr/>
        </p:nvSpPr>
        <p:spPr>
          <a:xfrm>
            <a:off x="1066800" y="952500"/>
            <a:ext cx="10039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YOU.</a:t>
            </a:r>
          </a:p>
          <a:p>
            <a:r>
              <a:rPr lang="en-US" sz="4400" dirty="0"/>
              <a:t>THE END….</a:t>
            </a:r>
            <a:endParaRPr lang="en-IN" sz="4400" dirty="0"/>
          </a:p>
        </p:txBody>
      </p:sp>
      <p:pic>
        <p:nvPicPr>
          <p:cNvPr id="14338" name="Picture 2" descr="Dance Love Sticker">
            <a:extLst>
              <a:ext uri="{FF2B5EF4-FFF2-40B4-BE49-F238E27FC236}">
                <a16:creationId xmlns:a16="http://schemas.microsoft.com/office/drawing/2014/main" id="{4996C193-ACA7-4D68-A87B-E4E440A76C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02" y="1645920"/>
            <a:ext cx="2931795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0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D701-D8E2-43C5-8566-5567227E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5927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580A3-D0F9-40C2-9AB4-C5A4B43F96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2214694"/>
            <a:ext cx="1722841" cy="3424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BB825-FECD-4946-AEF6-B4508C0A443C}"/>
              </a:ext>
            </a:extLst>
          </p:cNvPr>
          <p:cNvSpPr txBox="1"/>
          <p:nvPr/>
        </p:nvSpPr>
        <p:spPr>
          <a:xfrm>
            <a:off x="2913529" y="1577788"/>
            <a:ext cx="8597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prediction using machine learning is a rapidly evolving field at the intersection of data science and healthcare.</a:t>
            </a:r>
          </a:p>
          <a:p>
            <a:r>
              <a:rPr lang="en-US" dirty="0"/>
              <a:t>So, Why is it so Important?</a:t>
            </a:r>
            <a:br>
              <a:rPr lang="en-US" dirty="0"/>
            </a:br>
            <a:r>
              <a:rPr lang="en-US" dirty="0"/>
              <a:t>Because the importance of accurately predicting diseases cannot be understated, as it allows for early detection, timely intervention, and improved patient outcomes.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E54E6-C347-4B18-AEA0-E61D1B0A56A7}"/>
              </a:ext>
            </a:extLst>
          </p:cNvPr>
          <p:cNvSpPr txBox="1"/>
          <p:nvPr/>
        </p:nvSpPr>
        <p:spPr>
          <a:xfrm>
            <a:off x="2895600" y="4150659"/>
            <a:ext cx="863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Doctors may not be able to correctly identify the Disease by just the few symptoms named by the patient and may make errors.</a:t>
            </a:r>
            <a:endParaRPr lang="en-IN" dirty="0"/>
          </a:p>
          <a:p>
            <a:r>
              <a:rPr lang="en-IN" dirty="0"/>
              <a:t>So, this model acts as a helping hand for the Doctor, making predictions for the disease with a certain percentage of confidence to help out.</a:t>
            </a:r>
            <a:endParaRPr lang="en-US" dirty="0"/>
          </a:p>
        </p:txBody>
      </p:sp>
      <p:pic>
        <p:nvPicPr>
          <p:cNvPr id="1026" name="Picture 2" descr="Happy Dance Sticker by Beat Workers">
            <a:extLst>
              <a:ext uri="{FF2B5EF4-FFF2-40B4-BE49-F238E27FC236}">
                <a16:creationId xmlns:a16="http://schemas.microsoft.com/office/drawing/2014/main" id="{3F131FC4-1E00-4FFC-B437-F9ADF709EB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435" y="2214694"/>
            <a:ext cx="2932859" cy="29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95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9888-CA2B-4715-AFB4-5EF146F0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78589"/>
          </a:xfrm>
        </p:spPr>
        <p:txBody>
          <a:bodyPr/>
          <a:lstStyle/>
          <a:p>
            <a:r>
              <a:rPr lang="en-US" dirty="0"/>
              <a:t>What are we using in this?</a:t>
            </a:r>
            <a:endParaRPr lang="en-IN" dirty="0"/>
          </a:p>
        </p:txBody>
      </p:sp>
      <p:pic>
        <p:nvPicPr>
          <p:cNvPr id="2050" name="Picture 2" descr="artificial intelligence ai Sticker by Ericsson">
            <a:extLst>
              <a:ext uri="{FF2B5EF4-FFF2-40B4-BE49-F238E27FC236}">
                <a16:creationId xmlns:a16="http://schemas.microsoft.com/office/drawing/2014/main" id="{4ABB6BC7-B7C2-4638-AE70-C47DECC144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1649507"/>
            <a:ext cx="419100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e Learning Robot Sticker by SwagUp">
            <a:extLst>
              <a:ext uri="{FF2B5EF4-FFF2-40B4-BE49-F238E27FC236}">
                <a16:creationId xmlns:a16="http://schemas.microsoft.com/office/drawing/2014/main" id="{B7741D6D-2633-4527-93D6-3359D1C061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853" y="1388914"/>
            <a:ext cx="2368867" cy="28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22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9888-CA2B-4715-AFB4-5EF146F0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78589"/>
          </a:xfrm>
        </p:spPr>
        <p:txBody>
          <a:bodyPr/>
          <a:lstStyle/>
          <a:p>
            <a:r>
              <a:rPr lang="en-US" dirty="0"/>
              <a:t>What are we using in this?</a:t>
            </a:r>
            <a:endParaRPr lang="en-IN" dirty="0"/>
          </a:p>
        </p:txBody>
      </p:sp>
      <p:pic>
        <p:nvPicPr>
          <p:cNvPr id="3074" name="Picture 2" descr="artificial intelligence ai Sticker by Ericsson">
            <a:extLst>
              <a:ext uri="{FF2B5EF4-FFF2-40B4-BE49-F238E27FC236}">
                <a16:creationId xmlns:a16="http://schemas.microsoft.com/office/drawing/2014/main" id="{9B700121-CC25-4BB5-9406-00E43038F6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79" y="2027874"/>
            <a:ext cx="4099560" cy="23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BD5F3-5AF3-4907-A2FE-9A4E8D1CE324}"/>
              </a:ext>
            </a:extLst>
          </p:cNvPr>
          <p:cNvSpPr txBox="1"/>
          <p:nvPr/>
        </p:nvSpPr>
        <p:spPr>
          <a:xfrm>
            <a:off x="3086100" y="2027874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Machine Learning Models:</a:t>
            </a:r>
          </a:p>
          <a:p>
            <a:pPr marL="342900" indent="-342900">
              <a:buAutoNum type="arabicPeriod"/>
            </a:pPr>
            <a:r>
              <a:rPr lang="en-US" sz="2400" dirty="0"/>
              <a:t>Logistic Regression</a:t>
            </a:r>
          </a:p>
          <a:p>
            <a:pPr marL="342900" indent="-342900">
              <a:buAutoNum type="arabicPeriod"/>
            </a:pPr>
            <a:r>
              <a:rPr lang="en-US" sz="2400" dirty="0"/>
              <a:t>Decision Trees</a:t>
            </a:r>
          </a:p>
          <a:p>
            <a:pPr marL="342900" indent="-342900">
              <a:buAutoNum type="arabicPeriod"/>
            </a:pPr>
            <a:r>
              <a:rPr lang="en-US" sz="2400" dirty="0"/>
              <a:t>Random Forest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9619E-925F-4DEC-92DC-85938D6941D5}"/>
              </a:ext>
            </a:extLst>
          </p:cNvPr>
          <p:cNvSpPr txBox="1"/>
          <p:nvPr/>
        </p:nvSpPr>
        <p:spPr>
          <a:xfrm>
            <a:off x="4395787" y="7044690"/>
            <a:ext cx="5381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using multiple models so that we can have data from various models rather than depending on a single model.</a:t>
            </a:r>
            <a:endParaRPr lang="en-IN" sz="2400" dirty="0"/>
          </a:p>
        </p:txBody>
      </p:sp>
      <p:pic>
        <p:nvPicPr>
          <p:cNvPr id="7" name="Picture 4" descr="Machine Learning Robot Sticker by SwagUp">
            <a:extLst>
              <a:ext uri="{FF2B5EF4-FFF2-40B4-BE49-F238E27FC236}">
                <a16:creationId xmlns:a16="http://schemas.microsoft.com/office/drawing/2014/main" id="{E25CAC3B-2921-4689-8ABD-ADA114D30D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538" y="1373392"/>
            <a:ext cx="2368867" cy="28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99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9888-CA2B-4715-AFB4-5EF146F0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78589"/>
          </a:xfrm>
        </p:spPr>
        <p:txBody>
          <a:bodyPr/>
          <a:lstStyle/>
          <a:p>
            <a:r>
              <a:rPr lang="en-US" dirty="0"/>
              <a:t>What are we using in this?</a:t>
            </a:r>
            <a:endParaRPr lang="en-IN" dirty="0"/>
          </a:p>
        </p:txBody>
      </p:sp>
      <p:pic>
        <p:nvPicPr>
          <p:cNvPr id="3074" name="Picture 2" descr="artificial intelligence ai Sticker by Ericsson">
            <a:extLst>
              <a:ext uri="{FF2B5EF4-FFF2-40B4-BE49-F238E27FC236}">
                <a16:creationId xmlns:a16="http://schemas.microsoft.com/office/drawing/2014/main" id="{9B700121-CC25-4BB5-9406-00E43038F6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79" y="2027874"/>
            <a:ext cx="4099560" cy="23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BD5F3-5AF3-4907-A2FE-9A4E8D1CE324}"/>
              </a:ext>
            </a:extLst>
          </p:cNvPr>
          <p:cNvSpPr txBox="1"/>
          <p:nvPr/>
        </p:nvSpPr>
        <p:spPr>
          <a:xfrm>
            <a:off x="3086100" y="2027874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Machine Learning Models:</a:t>
            </a:r>
          </a:p>
          <a:p>
            <a:pPr marL="342900" indent="-342900">
              <a:buAutoNum type="arabicPeriod"/>
            </a:pPr>
            <a:r>
              <a:rPr lang="en-US" sz="2400" dirty="0"/>
              <a:t>Logistic Regression</a:t>
            </a:r>
          </a:p>
          <a:p>
            <a:pPr marL="342900" indent="-342900">
              <a:buAutoNum type="arabicPeriod"/>
            </a:pPr>
            <a:r>
              <a:rPr lang="en-US" sz="2400" dirty="0"/>
              <a:t>Decision Trees</a:t>
            </a:r>
          </a:p>
          <a:p>
            <a:pPr marL="342900" indent="-342900">
              <a:buAutoNum type="arabicPeriod"/>
            </a:pPr>
            <a:r>
              <a:rPr lang="en-US" sz="2400" dirty="0"/>
              <a:t>Random Forest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9619E-925F-4DEC-92DC-85938D6941D5}"/>
              </a:ext>
            </a:extLst>
          </p:cNvPr>
          <p:cNvSpPr txBox="1"/>
          <p:nvPr/>
        </p:nvSpPr>
        <p:spPr>
          <a:xfrm>
            <a:off x="5203507" y="4636770"/>
            <a:ext cx="5381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using multiple models so that we can have data from various models rather than depending on a single model.</a:t>
            </a:r>
            <a:endParaRPr lang="en-IN" sz="2400" dirty="0"/>
          </a:p>
        </p:txBody>
      </p:sp>
      <p:pic>
        <p:nvPicPr>
          <p:cNvPr id="7" name="Picture 4" descr="Machine Learning Robot Sticker by SwagUp">
            <a:extLst>
              <a:ext uri="{FF2B5EF4-FFF2-40B4-BE49-F238E27FC236}">
                <a16:creationId xmlns:a16="http://schemas.microsoft.com/office/drawing/2014/main" id="{E25CAC3B-2921-4689-8ABD-ADA114D30D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58" y="1373392"/>
            <a:ext cx="2368867" cy="28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51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E3EA4-9F40-4176-A297-70ED456A97E2}"/>
              </a:ext>
            </a:extLst>
          </p:cNvPr>
          <p:cNvSpPr txBox="1"/>
          <p:nvPr/>
        </p:nvSpPr>
        <p:spPr>
          <a:xfrm>
            <a:off x="1643743" y="827314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ABOUT THE DATA USED FOR TRAINING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AEDDC-6338-4B19-BA54-30CF435AA53D}"/>
              </a:ext>
            </a:extLst>
          </p:cNvPr>
          <p:cNvSpPr txBox="1"/>
          <p:nvPr/>
        </p:nvSpPr>
        <p:spPr>
          <a:xfrm>
            <a:off x="1796143" y="2220686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Kaggle disease prediction dataset is used for training this model.</a:t>
            </a:r>
          </a:p>
          <a:p>
            <a:r>
              <a:rPr lang="en-US" dirty="0"/>
              <a:t>This dataset has 132 parameters on which 42 different types of diseases can be predicted.</a:t>
            </a:r>
          </a:p>
          <a:p>
            <a:pPr fontAlgn="base"/>
            <a:r>
              <a:rPr lang="en-US" dirty="0"/>
              <a:t>So basically,</a:t>
            </a:r>
          </a:p>
          <a:p>
            <a:pPr fontAlgn="base"/>
            <a:br>
              <a:rPr lang="en-US" dirty="0"/>
            </a:br>
            <a:r>
              <a:rPr lang="en-US" dirty="0"/>
              <a:t>The Complete Dataset consists of 2 CSV files . One of them is training and other is for testing the model.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Each CSV file has 133 columns. 132 of these columns are symptoms that a person experiences and last column is the prognosis.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These symptoms are mapped to 42 diseases you can classify these set of symptoms to.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780B0D-001A-44AF-B023-A44F32B5748E}"/>
              </a:ext>
            </a:extLst>
          </p:cNvPr>
          <p:cNvSpPr txBox="1">
            <a:spLocks/>
          </p:cNvSpPr>
          <p:nvPr/>
        </p:nvSpPr>
        <p:spPr>
          <a:xfrm>
            <a:off x="11063615" y="1473645"/>
            <a:ext cx="10364451" cy="9272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and pre-processing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29885-E6E7-4C32-810C-2D8AD991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4952" y="1937272"/>
            <a:ext cx="8915401" cy="46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90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E3EA4-9F40-4176-A297-70ED456A97E2}"/>
              </a:ext>
            </a:extLst>
          </p:cNvPr>
          <p:cNvSpPr txBox="1"/>
          <p:nvPr/>
        </p:nvSpPr>
        <p:spPr>
          <a:xfrm>
            <a:off x="1714500" y="-910046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ABOUT THE DATA USED FOR TRAINING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AEDDC-6338-4B19-BA54-30CF435AA53D}"/>
              </a:ext>
            </a:extLst>
          </p:cNvPr>
          <p:cNvSpPr txBox="1"/>
          <p:nvPr/>
        </p:nvSpPr>
        <p:spPr>
          <a:xfrm>
            <a:off x="1714500" y="7112726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Kaggle disease prediction dataset is used for training this model.</a:t>
            </a:r>
          </a:p>
          <a:p>
            <a:r>
              <a:rPr lang="en-US" dirty="0"/>
              <a:t>This dataset has 132 parameters on which 42 different types of diseases can be predicted.</a:t>
            </a:r>
          </a:p>
          <a:p>
            <a:pPr fontAlgn="base"/>
            <a:r>
              <a:rPr lang="en-US" dirty="0"/>
              <a:t>So basically,</a:t>
            </a:r>
          </a:p>
          <a:p>
            <a:pPr fontAlgn="base"/>
            <a:br>
              <a:rPr lang="en-US" dirty="0"/>
            </a:br>
            <a:r>
              <a:rPr lang="en-US" dirty="0"/>
              <a:t>The Complete Dataset consists of 2 CSV files . One of them is training and other is for testing the model.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Each CSV file has 133 columns. 132 of these columns are symptoms that a person experiences and last column is the prognosis.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These symptoms are mapped to 42 diseases you can classify these set of symptoms to.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82EE6C-8B69-4625-8CC4-717653933259}"/>
              </a:ext>
            </a:extLst>
          </p:cNvPr>
          <p:cNvSpPr txBox="1">
            <a:spLocks/>
          </p:cNvSpPr>
          <p:nvPr/>
        </p:nvSpPr>
        <p:spPr>
          <a:xfrm>
            <a:off x="913774" y="532158"/>
            <a:ext cx="10364451" cy="9272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collection and pre-processing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4DC36-4D38-4DB7-9866-EA86F9634C6F}"/>
              </a:ext>
            </a:extLst>
          </p:cNvPr>
          <p:cNvSpPr txBox="1"/>
          <p:nvPr/>
        </p:nvSpPr>
        <p:spPr>
          <a:xfrm>
            <a:off x="1714500" y="1459412"/>
            <a:ext cx="9165167" cy="43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4CA33-5D00-480B-82F0-DA90FA4C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1459412"/>
            <a:ext cx="9165168" cy="4828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2801C-27EE-4437-A05C-1C370990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98949" y="1634271"/>
            <a:ext cx="4130398" cy="5037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4D051-D2B9-44CE-8FDD-D651148D81A2}"/>
              </a:ext>
            </a:extLst>
          </p:cNvPr>
          <p:cNvSpPr txBox="1"/>
          <p:nvPr/>
        </p:nvSpPr>
        <p:spPr>
          <a:xfrm>
            <a:off x="12420600" y="813081"/>
            <a:ext cx="977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all the data in the dataset is clean, we don’t have to process the data and it comes out to be like this:</a:t>
            </a:r>
            <a:endParaRPr lang="en-IN" dirty="0"/>
          </a:p>
        </p:txBody>
      </p:sp>
      <p:pic>
        <p:nvPicPr>
          <p:cNvPr id="4098" name="Picture 2" descr="Boxing X Sticker by Originals">
            <a:extLst>
              <a:ext uri="{FF2B5EF4-FFF2-40B4-BE49-F238E27FC236}">
                <a16:creationId xmlns:a16="http://schemas.microsoft.com/office/drawing/2014/main" id="{F477739D-7C65-4E91-BC2F-5FB6534CE6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75" y="6858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670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82EE6C-8B69-4625-8CC4-717653933259}"/>
              </a:ext>
            </a:extLst>
          </p:cNvPr>
          <p:cNvSpPr txBox="1">
            <a:spLocks/>
          </p:cNvSpPr>
          <p:nvPr/>
        </p:nvSpPr>
        <p:spPr>
          <a:xfrm>
            <a:off x="-9563292" y="760696"/>
            <a:ext cx="10364451" cy="9272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collection and pre-processing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4DC36-4D38-4DB7-9866-EA86F9634C6F}"/>
              </a:ext>
            </a:extLst>
          </p:cNvPr>
          <p:cNvSpPr txBox="1"/>
          <p:nvPr/>
        </p:nvSpPr>
        <p:spPr>
          <a:xfrm>
            <a:off x="1714500" y="1459412"/>
            <a:ext cx="9165167" cy="435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4CA33-5D00-480B-82F0-DA90FA4C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49" y="1224323"/>
            <a:ext cx="9165168" cy="482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E2A7E-E537-43FD-A75F-3210F6177C8F}"/>
              </a:ext>
            </a:extLst>
          </p:cNvPr>
          <p:cNvSpPr txBox="1"/>
          <p:nvPr/>
        </p:nvSpPr>
        <p:spPr>
          <a:xfrm>
            <a:off x="1104900" y="1047750"/>
            <a:ext cx="977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all the data in the dataset is clean, we don’t have to process the data and it comes out to be like this: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38548-AC00-4188-9DC2-434827B7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694500"/>
            <a:ext cx="3573780" cy="4358430"/>
          </a:xfrm>
          <a:prstGeom prst="rect">
            <a:avLst/>
          </a:prstGeom>
        </p:spPr>
      </p:pic>
      <p:pic>
        <p:nvPicPr>
          <p:cNvPr id="5122" name="Picture 2" descr="Boxing X Sticker by Originals">
            <a:extLst>
              <a:ext uri="{FF2B5EF4-FFF2-40B4-BE49-F238E27FC236}">
                <a16:creationId xmlns:a16="http://schemas.microsoft.com/office/drawing/2014/main" id="{6852BB5F-CE83-4DFF-9442-31A47865A3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67" y="4953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19BB2-FF77-4EC3-92C2-CEDE6B9A9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304" y="7410200"/>
            <a:ext cx="7742363" cy="4355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06CDAE-8783-4CC3-92D6-139A1F98EDE8}"/>
              </a:ext>
            </a:extLst>
          </p:cNvPr>
          <p:cNvSpPr txBox="1"/>
          <p:nvPr/>
        </p:nvSpPr>
        <p:spPr>
          <a:xfrm>
            <a:off x="1714500" y="-703077"/>
            <a:ext cx="946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Visualization:</a:t>
            </a:r>
            <a:endParaRPr lang="en-IN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BECAD-1C36-49A0-A018-629592DBE2E7}"/>
              </a:ext>
            </a:extLst>
          </p:cNvPr>
          <p:cNvSpPr txBox="1"/>
          <p:nvPr/>
        </p:nvSpPr>
        <p:spPr>
          <a:xfrm>
            <a:off x="-6838950" y="1503284"/>
            <a:ext cx="91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shows the Prognosis Distribution via a pie chart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959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82EE6C-8B69-4625-8CC4-717653933259}"/>
              </a:ext>
            </a:extLst>
          </p:cNvPr>
          <p:cNvSpPr txBox="1">
            <a:spLocks/>
          </p:cNvSpPr>
          <p:nvPr/>
        </p:nvSpPr>
        <p:spPr>
          <a:xfrm>
            <a:off x="-9563292" y="760696"/>
            <a:ext cx="10364451" cy="92725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collection and pre-processing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4DC36-4D38-4DB7-9866-EA86F9634C6F}"/>
              </a:ext>
            </a:extLst>
          </p:cNvPr>
          <p:cNvSpPr txBox="1"/>
          <p:nvPr/>
        </p:nvSpPr>
        <p:spPr>
          <a:xfrm>
            <a:off x="1409700" y="1520582"/>
            <a:ext cx="91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shows the Prognosis Distribution via a pie chart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4CA33-5D00-480B-82F0-DA90FA4C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49" y="1224323"/>
            <a:ext cx="9165168" cy="482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E2A7E-E537-43FD-A75F-3210F6177C8F}"/>
              </a:ext>
            </a:extLst>
          </p:cNvPr>
          <p:cNvSpPr txBox="1"/>
          <p:nvPr/>
        </p:nvSpPr>
        <p:spPr>
          <a:xfrm>
            <a:off x="1104900" y="-653923"/>
            <a:ext cx="977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all the data in the dataset is clean, we don’t have to process the data and it comes out to be like this: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38548-AC00-4188-9DC2-434827B7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9511" y="1738874"/>
            <a:ext cx="3573780" cy="4358430"/>
          </a:xfrm>
          <a:prstGeom prst="rect">
            <a:avLst/>
          </a:prstGeom>
        </p:spPr>
      </p:pic>
      <p:pic>
        <p:nvPicPr>
          <p:cNvPr id="5122" name="Picture 2" descr="Boxing X Sticker by Originals">
            <a:extLst>
              <a:ext uri="{FF2B5EF4-FFF2-40B4-BE49-F238E27FC236}">
                <a16:creationId xmlns:a16="http://schemas.microsoft.com/office/drawing/2014/main" id="{6852BB5F-CE83-4DFF-9442-31A47865A3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67" y="71056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612C1-2090-44DA-B50C-68F4E6B7B219}"/>
              </a:ext>
            </a:extLst>
          </p:cNvPr>
          <p:cNvSpPr txBox="1"/>
          <p:nvPr/>
        </p:nvSpPr>
        <p:spPr>
          <a:xfrm>
            <a:off x="1409700" y="760696"/>
            <a:ext cx="9469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Visualization: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A5080-1EA8-4022-BC78-59265784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078438"/>
            <a:ext cx="7742363" cy="4355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3D8D6A-79EE-4048-9942-00946F829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411" y="-1839729"/>
            <a:ext cx="6690940" cy="1028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C3BEC4-53E9-4D0D-8D52-5BB51DEF36E1}"/>
              </a:ext>
            </a:extLst>
          </p:cNvPr>
          <p:cNvSpPr txBox="1"/>
          <p:nvPr/>
        </p:nvSpPr>
        <p:spPr>
          <a:xfrm>
            <a:off x="-3781425" y="481768"/>
            <a:ext cx="91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show the data correlation:</a:t>
            </a:r>
            <a:endParaRPr lang="en-IN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4F86F25-75AF-422A-8345-C05225AE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7482117"/>
            <a:ext cx="5535084" cy="41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43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586802-67BF-4B31-AFE3-2C42A416B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AB9843-8233-452C-82B9-ECE749792D29}">
  <ds:schemaRefs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A783F2E-97E2-484E-BF92-B33AEA715C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890</Words>
  <Application>Microsoft Office PowerPoint</Application>
  <PresentationFormat>Widescreen</PresentationFormat>
  <Paragraphs>109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Droplet</vt:lpstr>
      <vt:lpstr>AIMED</vt:lpstr>
      <vt:lpstr>Introduction</vt:lpstr>
      <vt:lpstr>What are we using in this?</vt:lpstr>
      <vt:lpstr>What are we using in this?</vt:lpstr>
      <vt:lpstr>What are we using in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2023-11-05T11:50:47Z</dcterms:created>
  <dcterms:modified xsi:type="dcterms:W3CDTF">2023-11-05T17:07:37Z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